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8"/>
  </p:notesMasterIdLst>
  <p:sldIdLst>
    <p:sldId id="267" r:id="rId4"/>
    <p:sldId id="262" r:id="rId5"/>
    <p:sldId id="263" r:id="rId6"/>
    <p:sldId id="270" r:id="rId7"/>
    <p:sldId id="269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68" r:id="rId17"/>
  </p:sldIdLst>
  <p:sldSz cx="12192000" cy="6858000"/>
  <p:notesSz cx="6858000" cy="9144000"/>
  <p:embeddedFontLst>
    <p:embeddedFont>
      <p:font typeface="SamsungOne 450C" panose="020B0506030303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SamsungOne 800C" panose="020B0906030303020204" charset="0"/>
      <p:bold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man2" initials="R" lastIdx="1" clrIdx="0">
    <p:extLst>
      <p:ext uri="{19B8F6BF-5375-455C-9EA6-DF929625EA0E}">
        <p15:presenceInfo xmlns:p15="http://schemas.microsoft.com/office/powerpoint/2012/main" userId="Roman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>
        <p:scale>
          <a:sx n="96" d="100"/>
          <a:sy n="96" d="100"/>
        </p:scale>
        <p:origin x="978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5-17T13:40:58.558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17.05.2023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17.05.2023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17.05.2023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17.05.2023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igma.com/" TargetMode="External"/><Relationship Id="rId3" Type="http://schemas.openxmlformats.org/officeDocument/2006/relationships/hyperlink" Target="https://developer.android.com/training/data-storage/room" TargetMode="External"/><Relationship Id="rId7" Type="http://schemas.openxmlformats.org/officeDocument/2006/relationships/hyperlink" Target="https://myitschool.ru/edu/course/view.php?id=6" TargetMode="External"/><Relationship Id="rId2" Type="http://schemas.openxmlformats.org/officeDocument/2006/relationships/hyperlink" Target="https://developer.alexanderklimov.ru/android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youtube.com/" TargetMode="External"/><Relationship Id="rId5" Type="http://schemas.openxmlformats.org/officeDocument/2006/relationships/hyperlink" Target="https://stackoverflow.com/" TargetMode="External"/><Relationship Id="rId10" Type="http://schemas.openxmlformats.org/officeDocument/2006/relationships/hyperlink" Target="https://www.bensound.com/" TargetMode="External"/><Relationship Id="rId4" Type="http://schemas.openxmlformats.org/officeDocument/2006/relationships/hyperlink" Target="https://habr.com/" TargetMode="External"/><Relationship Id="rId9" Type="http://schemas.openxmlformats.org/officeDocument/2006/relationships/hyperlink" Target="https://zvukipro.com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1613808" y="1333560"/>
            <a:ext cx="9144000" cy="136065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 txBox="1">
            <a:spLocks/>
          </p:cNvSpPr>
          <p:nvPr/>
        </p:nvSpPr>
        <p:spPr>
          <a:xfrm>
            <a:off x="1613808" y="2786287"/>
            <a:ext cx="9144000" cy="86626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Распространение проекта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7772401" y="2478870"/>
            <a:ext cx="407504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Для распространения проекта выбран ресурс </a:t>
            </a:r>
            <a:r>
              <a:rPr lang="ru-RU" sz="2000" dirty="0" err="1">
                <a:solidFill>
                  <a:schemeClr val="bg2">
                    <a:lumMod val="10000"/>
                  </a:schemeClr>
                </a:solidFill>
              </a:rPr>
              <a:t>Github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 — создан и привязан к среде разработки </a:t>
            </a:r>
            <a:r>
              <a:rPr lang="ru-RU" sz="2000" dirty="0" err="1">
                <a:solidFill>
                  <a:schemeClr val="bg2">
                    <a:lumMod val="10000"/>
                  </a:schemeClr>
                </a:solidFill>
              </a:rPr>
              <a:t>Android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ru-RU" sz="2000" dirty="0" err="1">
                <a:solidFill>
                  <a:schemeClr val="bg2">
                    <a:lumMod val="10000"/>
                  </a:schemeClr>
                </a:solidFill>
              </a:rPr>
              <a:t>Studio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ru-RU" sz="2000" dirty="0" err="1">
                <a:solidFill>
                  <a:schemeClr val="bg2">
                    <a:lumMod val="10000"/>
                  </a:schemeClr>
                </a:solidFill>
              </a:rPr>
              <a:t>репозиторий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bg2">
                    <a:lumMod val="10000"/>
                  </a:schemeClr>
                </a:solidFill>
              </a:rPr>
              <a:t>EoT</a:t>
            </a:r>
            <a:r>
              <a:rPr lang="ru-RU" sz="2000" dirty="0" smtClean="0">
                <a:solidFill>
                  <a:schemeClr val="bg2">
                    <a:lumMod val="10000"/>
                  </a:schemeClr>
                </a:solidFill>
              </a:rPr>
              <a:t>. </a:t>
            </a:r>
            <a:endParaRPr lang="en-US" sz="2000" dirty="0" smtClean="0">
              <a:solidFill>
                <a:schemeClr val="bg2">
                  <a:lumMod val="10000"/>
                </a:schemeClr>
              </a:solidFill>
            </a:endParaRPr>
          </a:p>
          <a:p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ru-RU" sz="2000" dirty="0" smtClean="0">
                <a:solidFill>
                  <a:schemeClr val="bg2">
                    <a:lumMod val="10000"/>
                  </a:schemeClr>
                </a:solidFill>
              </a:rPr>
              <a:t>Полный 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URL к </a:t>
            </a:r>
            <a:r>
              <a:rPr lang="ru-RU" sz="2000" dirty="0" err="1">
                <a:solidFill>
                  <a:schemeClr val="bg2">
                    <a:lumMod val="10000"/>
                  </a:schemeClr>
                </a:solidFill>
              </a:rPr>
              <a:t>репозиторию</a:t>
            </a:r>
            <a:r>
              <a:rPr lang="ru-RU" sz="2000" dirty="0" smtClean="0">
                <a:solidFill>
                  <a:schemeClr val="bg2">
                    <a:lumMod val="10000"/>
                  </a:schemeClr>
                </a:solidFill>
              </a:rPr>
              <a:t>:</a:t>
            </a:r>
            <a:endParaRPr lang="en-US" sz="2000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https://github.com/Redkor7/EoT</a:t>
            </a:r>
            <a:endParaRPr lang="ru-RU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90455"/>
            <a:ext cx="6727999" cy="411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92381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 приложения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73426" y="1905582"/>
            <a:ext cx="78618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Приложение было запущено на  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AVD-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устройстве с различным расширением экрана, а также протестирована несколькими людьми на реальных устройствах</a:t>
            </a:r>
            <a:endParaRPr lang="ru-RU" sz="2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73425" y="3589551"/>
            <a:ext cx="78618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Вывод: все механики сохраняют свою работоспособность, игровой процесс возможен</a:t>
            </a:r>
            <a:endParaRPr lang="ru-RU" sz="24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75242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12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1055802"/>
            <a:ext cx="816665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В заключение можно сказать, что у меня получилось разработать, задуманное мной игровое приложение.</a:t>
            </a:r>
          </a:p>
          <a:p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Все основные механики были реализованы, добавлена графика, звуки и анимации.</a:t>
            </a:r>
          </a:p>
          <a:p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Приложение выполняет изначально поставленную функцию и способно помогать людям в сфере развлечений.</a:t>
            </a:r>
          </a:p>
          <a:p>
            <a:endParaRPr lang="ru-RU" dirty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Так как это игра, то существует множество вариантов дальнейшего развития и доработки приложения, к примеру: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Создание настроек приложения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Добавление новых уровней/историй или продолжения имеющейся истории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Добавление достижений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Доработка графики приложения</a:t>
            </a:r>
            <a:endParaRPr lang="en-US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Добавление бокового меню во время игры</a:t>
            </a:r>
          </a:p>
          <a:p>
            <a:endParaRPr lang="ru-RU" dirty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После доработки приложение можно выложить на один из ресурсов по типу 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Google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Play Market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или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RuStore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.</a:t>
            </a:r>
            <a:endParaRPr lang="ru-RU" dirty="0" smtClean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88186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13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927652" y="375064"/>
            <a:ext cx="9257907" cy="690677"/>
          </a:xfrm>
        </p:spPr>
        <p:txBody>
          <a:bodyPr>
            <a:normAutofit fontScale="90000"/>
          </a:bodyPr>
          <a:lstStyle/>
          <a:p>
            <a:r>
              <a:rPr lang="ru-RU" dirty="0"/>
              <a:t>Основные использованные при разработке </a:t>
            </a:r>
            <a:r>
              <a:rPr lang="ru-RU" dirty="0" smtClean="0"/>
              <a:t>источники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282148" y="1232452"/>
            <a:ext cx="898497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1) Помощь в разработке: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hlinkClick r:id="rId2"/>
              </a:rPr>
              <a:t>https://developer.alexanderklimov.ru/android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  <a:hlinkClick r:id="rId2"/>
              </a:rPr>
              <a:t>/</a:t>
            </a:r>
            <a:endParaRPr lang="ru-RU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hlinkClick r:id="rId3"/>
              </a:rPr>
              <a:t>https://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  <a:hlinkClick r:id="rId3"/>
              </a:rPr>
              <a:t>developer.android.com/training/data-storage/room</a:t>
            </a:r>
            <a:endParaRPr lang="ru-RU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hlinkClick r:id="rId4"/>
              </a:rPr>
              <a:t>https://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  <a:hlinkClick r:id="rId4"/>
              </a:rPr>
              <a:t>habr.com</a:t>
            </a:r>
            <a:endParaRPr lang="en-US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hlinkClick r:id="rId5"/>
              </a:rPr>
              <a:t>https://stackoverflow.com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  <a:hlinkClick r:id="rId5"/>
              </a:rPr>
              <a:t>/</a:t>
            </a:r>
            <a:endParaRPr lang="en-US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hlinkClick r:id="rId6"/>
              </a:rPr>
              <a:t>https://www.youtube.com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  <a:hlinkClick r:id="rId6"/>
              </a:rPr>
              <a:t>/</a:t>
            </a:r>
            <a:endParaRPr lang="ru-RU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hlinkClick r:id="rId7"/>
              </a:rPr>
              <a:t>https://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  <a:hlinkClick r:id="rId7"/>
              </a:rPr>
              <a:t>myitschool.ru/edu/course/view.php?id=6</a:t>
            </a:r>
            <a:endParaRPr lang="en-US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2)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 Рисование графики:</a:t>
            </a:r>
            <a:endParaRPr lang="en-US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hlinkClick r:id="rId8"/>
              </a:rPr>
              <a:t>https://www.figma.com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  <a:hlinkClick r:id="rId8"/>
              </a:rPr>
              <a:t>/</a:t>
            </a:r>
            <a:endParaRPr lang="en-US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3) 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Звуки: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hlinkClick r:id="rId9"/>
              </a:rPr>
              <a:t>https://zvukipro.com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  <a:hlinkClick r:id="rId9"/>
              </a:rPr>
              <a:t>/</a:t>
            </a:r>
            <a:endParaRPr lang="ru-RU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hlinkClick r:id="rId10"/>
              </a:rPr>
              <a:t>https://www.bensound.com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  <a:hlinkClick r:id="rId10"/>
              </a:rPr>
              <a:t>/</a:t>
            </a:r>
            <a:endParaRPr lang="ru-RU" sz="2400" dirty="0" smtClean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888166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xmlns="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845" y="3239207"/>
            <a:ext cx="2479652" cy="37958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79913" y="2077277"/>
            <a:ext cx="61125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chemeClr val="bg2">
                    <a:lumMod val="10000"/>
                  </a:schemeClr>
                </a:solidFill>
              </a:rPr>
              <a:t>Благодарю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0086" y="2247960"/>
            <a:ext cx="9144000" cy="1360652"/>
          </a:xfrm>
        </p:spPr>
        <p:txBody>
          <a:bodyPr>
            <a:normAutofit/>
          </a:bodyPr>
          <a:lstStyle/>
          <a:p>
            <a:r>
              <a:rPr lang="en-US" sz="7200" b="1" dirty="0" smtClean="0"/>
              <a:t>Evil of time</a:t>
            </a:r>
            <a:endParaRPr lang="ru-RU" sz="72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9507" y="3837212"/>
            <a:ext cx="9144000" cy="866267"/>
          </a:xfrm>
        </p:spPr>
        <p:txBody>
          <a:bodyPr>
            <a:normAutofit/>
          </a:bodyPr>
          <a:lstStyle/>
          <a:p>
            <a:r>
              <a:rPr lang="ru-RU" sz="2800" dirty="0"/>
              <a:t>Индивидуальный проект </a:t>
            </a:r>
            <a:r>
              <a:rPr lang="ru-RU" sz="2800" dirty="0" smtClean="0"/>
              <a:t>ученика </a:t>
            </a:r>
            <a:r>
              <a:rPr lang="ru-RU" sz="2800" dirty="0" err="1"/>
              <a:t>Samsung</a:t>
            </a:r>
            <a:r>
              <a:rPr lang="ru-RU" sz="2800" dirty="0"/>
              <a:t> IT </a:t>
            </a:r>
            <a:r>
              <a:rPr lang="ru-RU" sz="2800" dirty="0" err="1"/>
              <a:t>School</a:t>
            </a:r>
            <a:r>
              <a:rPr lang="ru-RU" sz="2800" dirty="0"/>
              <a:t> </a:t>
            </a:r>
            <a:r>
              <a:rPr lang="ru-RU" sz="2800" dirty="0" smtClean="0"/>
              <a:t>Паценко Романа Алексеевича</a:t>
            </a:r>
            <a:endParaRPr lang="ru-RU" sz="280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 txBox="1">
            <a:spLocks/>
          </p:cNvSpPr>
          <p:nvPr/>
        </p:nvSpPr>
        <p:spPr>
          <a:xfrm>
            <a:off x="1524000" y="3129703"/>
            <a:ext cx="9144000" cy="13606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 txBox="1">
            <a:spLocks/>
          </p:cNvSpPr>
          <p:nvPr/>
        </p:nvSpPr>
        <p:spPr>
          <a:xfrm>
            <a:off x="1499507" y="5197864"/>
            <a:ext cx="9144000" cy="866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/>
              <a:t>Ставрополь, центр «Лидер», </a:t>
            </a:r>
            <a:r>
              <a:rPr lang="ru-RU" sz="2800" dirty="0" smtClean="0"/>
              <a:t>2023 </a:t>
            </a:r>
            <a:r>
              <a:rPr lang="ru-RU" sz="2800" dirty="0"/>
              <a:t>год</a:t>
            </a:r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17.05.2023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Постановка задачи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1073428" y="1171687"/>
            <a:ext cx="9213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Разработать индивидуальный проект - мобильное приложение на языке </a:t>
            </a:r>
            <a:r>
              <a:rPr lang="ru-RU" sz="2000" dirty="0" err="1" smtClean="0">
                <a:solidFill>
                  <a:schemeClr val="bg2">
                    <a:lumMod val="10000"/>
                  </a:schemeClr>
                </a:solidFill>
              </a:rPr>
              <a:t>Java</a:t>
            </a:r>
            <a:r>
              <a:rPr lang="en-US" sz="2000" dirty="0" smtClean="0">
                <a:solidFill>
                  <a:schemeClr val="bg2">
                    <a:lumMod val="10000"/>
                  </a:schemeClr>
                </a:solidFill>
              </a:rPr>
              <a:t>, </a:t>
            </a:r>
            <a:r>
              <a:rPr lang="ru-RU" sz="2000" dirty="0" smtClean="0">
                <a:solidFill>
                  <a:schemeClr val="bg2">
                    <a:lumMod val="10000"/>
                  </a:schemeClr>
                </a:solidFill>
              </a:rPr>
              <a:t>реализующее придуманную автором игру </a:t>
            </a:r>
            <a:r>
              <a:rPr lang="en-US" sz="2000" dirty="0" smtClean="0">
                <a:solidFill>
                  <a:schemeClr val="bg2">
                    <a:lumMod val="10000"/>
                  </a:schemeClr>
                </a:solidFill>
              </a:rPr>
              <a:t>Evil of Time.</a:t>
            </a:r>
            <a:endParaRPr lang="ru-RU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73427" y="1879573"/>
            <a:ext cx="9213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2">
                    <a:lumMod val="10000"/>
                  </a:schemeClr>
                </a:solidFill>
              </a:rPr>
              <a:t>Приложение создано для отдыха пользователя после трудового дня или для использования во время ожидания чего-либо, чтобы развлечь себя.</a:t>
            </a:r>
            <a:endParaRPr lang="ru-RU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73426" y="2587459"/>
            <a:ext cx="852777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Приложение решает следующие игровые подзадачи:</a:t>
            </a:r>
          </a:p>
          <a:p>
            <a:pPr marL="342900" indent="-342900">
              <a:buAutoNum type="arabicParenR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Создание игрового меню, экрана основной игры, экрана смерти персонажа или окончания игры, экрана загрузки приложения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;</a:t>
            </a:r>
          </a:p>
          <a:p>
            <a:pPr marL="342900" indent="-342900">
              <a:buAutoNum type="arabicParenR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Создание анимации перехода между экранами и анимации исчезновения/появления объектов во время самой игры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;</a:t>
            </a:r>
          </a:p>
          <a:p>
            <a:pPr marL="342900" indent="-342900">
              <a:buAutoNum type="arabicParenR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Реализация истории игры и сохранения прогресса, используя базу данных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;</a:t>
            </a:r>
          </a:p>
          <a:p>
            <a:pPr marL="342900" indent="-342900">
              <a:buAutoNum type="arabicParenR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Реализация механики с увеличением/уменьшение числа жизней при определенных выборах и возможность смерти при нуле жизней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;</a:t>
            </a:r>
          </a:p>
          <a:p>
            <a:pPr marL="342900" indent="-342900">
              <a:buAutoNum type="arabicParenR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Добавление звукового сопровождения во время игры и дополнительных звуков окончания игры или смерти персонажа</a:t>
            </a:r>
          </a:p>
          <a:p>
            <a:pPr marL="342900" indent="-342900">
              <a:buAutoNum type="arabicParenR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Добавление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AlertDialog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окон для удобства навигации пользователя</a:t>
            </a:r>
          </a:p>
          <a:p>
            <a:pPr marL="342900" indent="-342900">
              <a:buAutoNum type="arabicParenR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Создание возможности пройти игру несколькими способами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514060" y="315429"/>
            <a:ext cx="9257907" cy="690677"/>
          </a:xfrm>
        </p:spPr>
        <p:txBody>
          <a:bodyPr/>
          <a:lstStyle/>
          <a:p>
            <a:pPr algn="ctr"/>
            <a:r>
              <a:rPr lang="ru-RU" dirty="0"/>
              <a:t>Внешний вид работы приложения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96" y="1207232"/>
            <a:ext cx="4848706" cy="225158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347" y="1207232"/>
            <a:ext cx="4895729" cy="231218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79822"/>
            <a:ext cx="4853802" cy="230919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347" y="3679822"/>
            <a:ext cx="4895729" cy="230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14811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434548" y="365125"/>
            <a:ext cx="9257907" cy="690677"/>
          </a:xfrm>
        </p:spPr>
        <p:txBody>
          <a:bodyPr/>
          <a:lstStyle/>
          <a:p>
            <a:pPr algn="ctr"/>
            <a:r>
              <a:rPr lang="ru-RU" dirty="0" smtClean="0"/>
              <a:t>Внешний вид работы приложения</a:t>
            </a:r>
            <a:endParaRPr lang="ru-RU" dirty="0"/>
          </a:p>
        </p:txBody>
      </p:sp>
      <p:pic>
        <p:nvPicPr>
          <p:cNvPr id="5" name="Android Emulator - Pixel_4_API_29_5558 2023-05-16 23-35-5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8701" y="1594011"/>
            <a:ext cx="8229600" cy="3886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25348" y="5833754"/>
            <a:ext cx="4691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Запущено в эмуляторе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android studio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03225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38200" y="285612"/>
            <a:ext cx="3863009" cy="690677"/>
          </a:xfrm>
        </p:spPr>
        <p:txBody>
          <a:bodyPr/>
          <a:lstStyle/>
          <a:p>
            <a:r>
              <a:rPr lang="ru-RU" b="1" dirty="0" smtClean="0"/>
              <a:t>Среда разработки</a:t>
            </a:r>
            <a:endParaRPr lang="ru-RU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181" y="976289"/>
            <a:ext cx="8502926" cy="46456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89918" y="5771397"/>
            <a:ext cx="7709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Для разработки приложения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Evil of time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была выбрана среда </a:t>
            </a:r>
            <a:r>
              <a:rPr lang="ru-RU" dirty="0" err="1">
                <a:solidFill>
                  <a:schemeClr val="bg2">
                    <a:lumMod val="10000"/>
                  </a:schemeClr>
                </a:solidFill>
              </a:rPr>
              <a:t>Android</a:t>
            </a: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ru-RU" dirty="0" err="1">
                <a:solidFill>
                  <a:schemeClr val="bg2">
                    <a:lumMod val="10000"/>
                  </a:schemeClr>
                </a:solidFill>
              </a:rPr>
              <a:t>Studio</a:t>
            </a: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Dolphin 2021.3.1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— официальный инструмент разработки приложений для </a:t>
            </a:r>
            <a:r>
              <a:rPr lang="ru-RU" dirty="0" err="1">
                <a:solidFill>
                  <a:schemeClr val="bg2">
                    <a:lumMod val="10000"/>
                  </a:schemeClr>
                </a:solidFill>
              </a:rPr>
              <a:t>Android</a:t>
            </a:r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 от корпорации </a:t>
            </a:r>
            <a:r>
              <a:rPr lang="ru-RU" dirty="0" err="1">
                <a:solidFill>
                  <a:schemeClr val="bg2">
                    <a:lumMod val="10000"/>
                  </a:schemeClr>
                </a:solidFill>
              </a:rPr>
              <a:t>Google</a:t>
            </a:r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44709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Внутренний состав приложения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3852" y="1292087"/>
            <a:ext cx="103499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Приложение содержит несколько файлов-классов 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2">
                    <a:lumMod val="10000"/>
                  </a:schemeClr>
                </a:solidFill>
              </a:rPr>
              <a:t>AndroidManifest.xml 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-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</a:rPr>
              <a:t>декларация приложения в системе </a:t>
            </a:r>
            <a:r>
              <a:rPr lang="ru-RU" sz="2400" dirty="0" err="1">
                <a:solidFill>
                  <a:schemeClr val="bg2">
                    <a:lumMod val="10000"/>
                  </a:schemeClr>
                </a:solidFill>
              </a:rPr>
              <a:t>Android</a:t>
            </a:r>
            <a:r>
              <a:rPr lang="ru-RU" sz="2400" dirty="0">
                <a:solidFill>
                  <a:schemeClr val="bg2">
                    <a:lumMod val="10000"/>
                  </a:schemeClr>
                </a:solidFill>
              </a:rPr>
              <a:t> мобильного 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устройства</a:t>
            </a:r>
            <a:endParaRPr lang="en-US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SplashScreen.java – 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класс экрана загрузки приложения, точка входа в приложение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MainActivity.java – 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класс главного меню игры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MainGameActivity.java – 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класс основного экрана игры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EndOrDeath.java – 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класс экрана конца игры или смерти персонажа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  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Story.java</a:t>
            </a:r>
          </a:p>
          <a:p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      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Save.java</a:t>
            </a:r>
          </a:p>
          <a:p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       MyDatabase.java</a:t>
            </a:r>
          </a:p>
          <a:p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       TimeDao.java – </a:t>
            </a: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классы взаимодействия и работы базы данных</a:t>
            </a:r>
            <a:endParaRPr lang="ru-RU" sz="24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86058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Дополнительные ресурсы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73426" y="1242391"/>
            <a:ext cx="6271591" cy="493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В ресурсах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res/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drawable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приложения имеется 22 графических файла, которые включают в себя: задние фона приложения, изображения кнопок в различных состояния и промежутках времени(по истории игры), иконка приложения в различных форматах</a:t>
            </a:r>
          </a:p>
          <a:p>
            <a:r>
              <a:rPr lang="ru-RU" b="1" dirty="0" smtClean="0">
                <a:solidFill>
                  <a:schemeClr val="bg2">
                    <a:lumMod val="10000"/>
                  </a:schemeClr>
                </a:solidFill>
              </a:rPr>
              <a:t>Данные изображения были нарисованы самим автором в онлайн редакторе </a:t>
            </a:r>
            <a:r>
              <a:rPr lang="en-US" b="1" dirty="0" err="1" smtClean="0">
                <a:solidFill>
                  <a:schemeClr val="bg2">
                    <a:lumMod val="10000"/>
                  </a:schemeClr>
                </a:solidFill>
              </a:rPr>
              <a:t>Figma</a:t>
            </a:r>
            <a:endParaRPr lang="ru-RU" b="1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В ресурсах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res/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anim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 находятся 5 файлов с различными </a:t>
            </a:r>
            <a:r>
              <a:rPr lang="ru-RU" dirty="0" err="1" smtClean="0">
                <a:solidFill>
                  <a:schemeClr val="bg2">
                    <a:lumMod val="10000"/>
                  </a:schemeClr>
                </a:solidFill>
              </a:rPr>
              <a:t>анимациями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, которые используются при нажатии кнопок и переходе на другие активности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В ресурсах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res/raw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имеется 3 звуковых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mp3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 файла</a:t>
            </a:r>
            <a:endParaRPr lang="en-US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ru-RU" b="1" dirty="0">
                <a:solidFill>
                  <a:schemeClr val="bg2">
                    <a:lumMod val="10000"/>
                  </a:schemeClr>
                </a:solidFill>
              </a:rPr>
              <a:t>Данные </a:t>
            </a:r>
            <a:r>
              <a:rPr lang="ru-RU" b="1" dirty="0" smtClean="0">
                <a:solidFill>
                  <a:schemeClr val="bg2">
                    <a:lumMod val="10000"/>
                  </a:schemeClr>
                </a:solidFill>
              </a:rPr>
              <a:t>звуковые файлы </a:t>
            </a:r>
            <a:r>
              <a:rPr lang="ru-RU" b="1" dirty="0">
                <a:solidFill>
                  <a:schemeClr val="bg2">
                    <a:lumMod val="10000"/>
                  </a:schemeClr>
                </a:solidFill>
              </a:rPr>
              <a:t>были </a:t>
            </a:r>
            <a:r>
              <a:rPr lang="ru-RU" b="1" dirty="0" smtClean="0">
                <a:solidFill>
                  <a:schemeClr val="bg2">
                    <a:lumMod val="10000"/>
                  </a:schemeClr>
                </a:solidFill>
              </a:rPr>
              <a:t>взяты из бесплатных источников с отсутствием авторского права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В ресурсах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assets/databases </a:t>
            </a:r>
            <a:r>
              <a:rPr lang="ru-RU" dirty="0" smtClean="0">
                <a:solidFill>
                  <a:schemeClr val="bg2">
                    <a:lumMod val="10000"/>
                  </a:schemeClr>
                </a:solidFill>
              </a:rPr>
              <a:t>лежит предварительно заполненная база данных, с помощью которой подается история игры и реализовано сохранение прогресса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6907" y="447260"/>
            <a:ext cx="2460545" cy="616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0839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17.05.2023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Внешние библиотеки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26" y="1221903"/>
            <a:ext cx="6942072" cy="49683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25408" y="2844845"/>
            <a:ext cx="38331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В проекте </a:t>
            </a:r>
            <a:r>
              <a:rPr lang="ru-RU" sz="2000" dirty="0" smtClean="0">
                <a:solidFill>
                  <a:schemeClr val="bg2">
                    <a:lumMod val="10000"/>
                  </a:schemeClr>
                </a:solidFill>
              </a:rPr>
              <a:t>была задействована одна внешняя библиотека 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(путем правки </a:t>
            </a:r>
            <a:r>
              <a:rPr lang="ru-RU" sz="2000" dirty="0" err="1">
                <a:solidFill>
                  <a:schemeClr val="bg2">
                    <a:lumMod val="10000"/>
                  </a:schemeClr>
                </a:solidFill>
              </a:rPr>
              <a:t>gradle.config</a:t>
            </a: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): </a:t>
            </a:r>
            <a:endParaRPr lang="ru-RU" sz="2000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bg2">
                    <a:lumMod val="10000"/>
                  </a:schemeClr>
                </a:solidFill>
              </a:rPr>
              <a:t>Room – </a:t>
            </a:r>
            <a:r>
              <a:rPr lang="ru-RU" sz="2000" dirty="0" smtClean="0">
                <a:solidFill>
                  <a:schemeClr val="bg2">
                    <a:lumMod val="10000"/>
                  </a:schemeClr>
                </a:solidFill>
              </a:rPr>
              <a:t>библиотека для реализации базы данных и взаимодействия с ней</a:t>
            </a:r>
            <a:endParaRPr lang="ru-RU" sz="20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83464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 White">
  <a:themeElements>
    <a:clrScheme name="Другая 2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1F3864"/>
      </a:hlink>
      <a:folHlink>
        <a:srgbClr val="1F3864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624</Words>
  <Application>Microsoft Office PowerPoint</Application>
  <PresentationFormat>Широкоэкранный</PresentationFormat>
  <Paragraphs>99</Paragraphs>
  <Slides>14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SamsungOne 450C</vt:lpstr>
      <vt:lpstr>Calibri</vt:lpstr>
      <vt:lpstr>SamsungOne 800C</vt:lpstr>
      <vt:lpstr>Arial</vt:lpstr>
      <vt:lpstr>Samsung IT School White</vt:lpstr>
      <vt:lpstr>Samsung IT School En</vt:lpstr>
      <vt:lpstr>Samsung IT School White En</vt:lpstr>
      <vt:lpstr>Презентация PowerPoint</vt:lpstr>
      <vt:lpstr>Evil of time</vt:lpstr>
      <vt:lpstr>Постановка задачи</vt:lpstr>
      <vt:lpstr>Внешний вид работы приложения</vt:lpstr>
      <vt:lpstr>Внешний вид работы приложения</vt:lpstr>
      <vt:lpstr>Среда разработки</vt:lpstr>
      <vt:lpstr>Внутренний состав приложения</vt:lpstr>
      <vt:lpstr>Дополнительные ресурсы</vt:lpstr>
      <vt:lpstr>Внешние библиотеки</vt:lpstr>
      <vt:lpstr>Распространение проекта</vt:lpstr>
      <vt:lpstr>Тестирование приложения</vt:lpstr>
      <vt:lpstr>Заключение</vt:lpstr>
      <vt:lpstr>Основные использованные при разработке источники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Roman2</cp:lastModifiedBy>
  <cp:revision>46</cp:revision>
  <dcterms:created xsi:type="dcterms:W3CDTF">2020-05-25T08:37:09Z</dcterms:created>
  <dcterms:modified xsi:type="dcterms:W3CDTF">2023-05-17T11:15:39Z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